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Inter" panose="02000503000000020004" pitchFamily="2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7fefa069f9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7fefa069f9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7fefa069f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7fefa069f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7fefa069f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7fefa069f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7fefa069f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7fefa069f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8af3de3f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8af3de3f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7fefa069f9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7fefa069f9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mpamag.com/ca/specialty/alternative-lending/why-is-identifying-an-ideal-client-so-important-for-brokers/42541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94900" y="1369975"/>
            <a:ext cx="7354200" cy="18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Ideal Client Profile (ICP) </a:t>
            </a:r>
            <a:endParaRPr sz="34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Template</a:t>
            </a:r>
            <a:endParaRPr sz="34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ctr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4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For Mortgage Brokers</a:t>
            </a:r>
            <a:endParaRPr sz="24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70000" y="270000"/>
            <a:ext cx="7421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READ ME</a:t>
            </a:r>
            <a:endParaRPr sz="2700" b="1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0000" y="900000"/>
            <a:ext cx="8600400" cy="37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508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Here are a few steps to take to create your Ideal Client Profile:   </a:t>
            </a:r>
            <a:endParaRPr sz="1500" b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Step 1: Identify Your Specialization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02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100"/>
              <a:buFont typeface="Inter"/>
              <a:buChar char="○"/>
            </a:pPr>
            <a:r>
              <a:rPr lang="en" sz="11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Look into your client base, write down what deals you specialize in (or the common borrower situations you meet).</a:t>
            </a:r>
            <a:endParaRPr sz="11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Step 2: Identify Client Situation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02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100"/>
              <a:buFont typeface="Inter"/>
              <a:buChar char="○"/>
            </a:pPr>
            <a:r>
              <a:rPr lang="en" sz="11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What is the borrower’s challenge, pain, and/or wish if they come to you in one of the situations you specialize in?</a:t>
            </a:r>
            <a:endParaRPr sz="11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Step 3: Identify Client Persona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02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100"/>
              <a:buFont typeface="Inter"/>
              <a:buChar char="○"/>
            </a:pPr>
            <a:r>
              <a:rPr lang="en" sz="11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What does that borrower look like? What are their experiences, behaviors, and lifestyles?</a:t>
            </a:r>
            <a:endParaRPr sz="11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Step 4: Go out there and test it!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0250" algn="just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100"/>
              <a:buFont typeface="Inter"/>
              <a:buChar char="○"/>
            </a:pPr>
            <a:r>
              <a:rPr lang="en" sz="11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Revise your ICP as needed based on your successful or unproductive business.</a:t>
            </a:r>
            <a:endParaRPr sz="11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508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For more tips, please read this </a:t>
            </a:r>
            <a:r>
              <a:rPr lang="en" sz="1100" b="1" i="1" u="sng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</a:t>
            </a:r>
            <a:r>
              <a:rPr lang="en" sz="1100" b="1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 co-produced by CMP and Jared Stanley, our Senior Director at Originations. </a:t>
            </a:r>
            <a:endParaRPr sz="1100" b="1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508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270000" y="270000"/>
            <a:ext cx="7421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STEP 1: Identify Your Specialization</a:t>
            </a:r>
            <a:endParaRPr sz="2700" b="1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70000" y="900000"/>
            <a:ext cx="8600400" cy="28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508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Look into your client base, write down what deals you specialize in (or the common borrower situations you meet).</a:t>
            </a:r>
            <a:endParaRPr sz="1500" b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For Example: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Business-for-Self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Pre-Sales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Debt Consolidation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Irregular and Unestablished Income 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Divorce and Separation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270000" y="270000"/>
            <a:ext cx="7421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STEP 2: Identify Client Situation</a:t>
            </a:r>
            <a:endParaRPr sz="2700" b="1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70000" y="900000"/>
            <a:ext cx="8600400" cy="37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508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What is the borrower’s challenge, pain, and/or goal if they come to you in one of the situations you specialize in?</a:t>
            </a:r>
            <a:endParaRPr sz="1500" b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Take Business-for-Self (BFS) borrower as an example: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Challenges or Situations: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1828800" marR="5080" lvl="2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■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Have a newly established business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1828800" marR="5080" lvl="2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■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Find it hard to qualify for mortgages that require income verification 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Pains or Fears: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1828800" marR="5080" lvl="2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■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High documentation requirements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Dreams or Goals: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1828800" marR="5080" lvl="2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■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Qualify for a fully open mortgage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1828800" marR="5080" lvl="2" indent="-3048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1A208"/>
              </a:buClr>
              <a:buSzPts val="1200"/>
              <a:buFont typeface="Inter"/>
              <a:buChar char="■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Get quick funding at a lower rate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270000" y="270000"/>
            <a:ext cx="7421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STEP 3: Identify Client Persona</a:t>
            </a:r>
            <a:endParaRPr sz="2700" b="1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4572000" y="1211475"/>
            <a:ext cx="4063200" cy="17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508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Lifestyle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Hobbies &amp; Interests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Information sources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Social media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And More!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187800" y="795975"/>
            <a:ext cx="85875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5080" lvl="0" indent="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 b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What does that borrower look like? What are their experiences, behaviors, and lifestyles?</a:t>
            </a:r>
            <a:endParaRPr sz="1500" b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270000" y="1293250"/>
            <a:ext cx="3942000" cy="30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508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Demographics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Gender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Age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Income Level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Residential Area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3048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●"/>
            </a:pPr>
            <a:r>
              <a:rPr lang="en" sz="1200" b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Personal Background </a:t>
            </a:r>
            <a:endParaRPr sz="1200" b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Education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Occupation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8000" marR="5080" lvl="1" indent="-30660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1A208"/>
              </a:buClr>
              <a:buSzPts val="1200"/>
              <a:buFont typeface="Inter"/>
              <a:buChar char="○"/>
            </a:pPr>
            <a:r>
              <a:rPr lang="en" sz="1200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Industry</a:t>
            </a:r>
            <a:endParaRPr sz="1200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270000" y="270000"/>
            <a:ext cx="7421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Sample Worksheet</a:t>
            </a:r>
            <a:endParaRPr sz="2700" b="1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298400" y="898875"/>
            <a:ext cx="3407100" cy="3731700"/>
          </a:xfrm>
          <a:prstGeom prst="roundRect">
            <a:avLst>
              <a:gd name="adj" fmla="val 6302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1. I specialize in these kind of deals: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(Deal Type 1)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(Deal Type 2)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…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…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…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508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 2. Deal Type 1 Borrower has the following: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Challenges or Situations: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Pains or Fears: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Dreams or Goals: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92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A208"/>
              </a:buClr>
              <a:buSzPts val="1000"/>
              <a:buFont typeface="Inter"/>
              <a:buChar char="○"/>
            </a:pPr>
            <a:endParaRPr sz="10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00" name="Google Shape;100;p18"/>
          <p:cNvSpPr/>
          <p:nvPr/>
        </p:nvSpPr>
        <p:spPr>
          <a:xfrm>
            <a:off x="3853200" y="898875"/>
            <a:ext cx="4992300" cy="3731700"/>
          </a:xfrm>
          <a:prstGeom prst="roundRect">
            <a:avLst>
              <a:gd name="adj" fmla="val 5481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3. Deal Type 1 Borrower: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b="1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Demographics</a:t>
            </a:r>
            <a:endParaRPr sz="900" b="1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Gender: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Age: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Income Level: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Residential Area: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b="1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Personal Background </a:t>
            </a:r>
            <a:endParaRPr sz="900" b="1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Education: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Occupation: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Industry: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●"/>
            </a:pPr>
            <a:r>
              <a:rPr lang="en" sz="900" b="1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Lifestyle</a:t>
            </a:r>
            <a:endParaRPr sz="900" b="1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Hobbies &amp; Interests: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Information sources: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914400" marR="5080" lvl="1" indent="-28575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F1A208"/>
              </a:buClr>
              <a:buSzPts val="900"/>
              <a:buFont typeface="Inter"/>
              <a:buChar char="○"/>
            </a:pPr>
            <a:r>
              <a:rPr lang="en" sz="9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Social media: </a:t>
            </a:r>
            <a:endParaRPr sz="9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7202625" y="270000"/>
            <a:ext cx="1704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Tip: </a:t>
            </a:r>
            <a:r>
              <a:rPr lang="en" sz="900" i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you can duplicate this page for another persona.</a:t>
            </a:r>
            <a:endParaRPr sz="900" i="1">
              <a:solidFill>
                <a:srgbClr val="354753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/>
          <p:nvPr/>
        </p:nvSpPr>
        <p:spPr>
          <a:xfrm>
            <a:off x="0" y="4686755"/>
            <a:ext cx="9144000" cy="458100"/>
          </a:xfrm>
          <a:prstGeom prst="rect">
            <a:avLst/>
          </a:prstGeom>
          <a:solidFill>
            <a:srgbClr val="3347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00" y="4734370"/>
            <a:ext cx="362902" cy="36290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/>
        </p:nvSpPr>
        <p:spPr>
          <a:xfrm>
            <a:off x="270000" y="270000"/>
            <a:ext cx="7421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Sample Ideal Client Profile</a:t>
            </a:r>
            <a:endParaRPr sz="2700" b="1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9" name="Google Shape;109;p19"/>
          <p:cNvSpPr/>
          <p:nvPr/>
        </p:nvSpPr>
        <p:spPr>
          <a:xfrm>
            <a:off x="295175" y="903600"/>
            <a:ext cx="3407100" cy="114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Key Attributes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79400" algn="just" rtl="0"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800"/>
              <a:buFont typeface="Inter"/>
              <a:buChar char="●"/>
            </a:pPr>
            <a:r>
              <a:rPr lang="en" sz="8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Describe this client with simple adjectives</a:t>
            </a:r>
            <a:endParaRPr sz="8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9"/>
          <p:cNvSpPr/>
          <p:nvPr/>
        </p:nvSpPr>
        <p:spPr>
          <a:xfrm>
            <a:off x="3841971" y="903600"/>
            <a:ext cx="4992300" cy="114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Short Description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79400" algn="just" rtl="0"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800"/>
              <a:buFont typeface="Inter"/>
              <a:buChar char="●"/>
            </a:pPr>
            <a:r>
              <a:rPr lang="en" sz="8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Describe this client’s situation and backgrounds</a:t>
            </a:r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295200" y="2153913"/>
            <a:ext cx="4041900" cy="114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Challenges or Situations  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79400" algn="just" rtl="0"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800"/>
              <a:buFont typeface="Inter"/>
              <a:buChar char="●"/>
            </a:pPr>
            <a:r>
              <a:rPr lang="en" sz="8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Determine this client’s financial situations and/or pain points </a:t>
            </a:r>
            <a:endParaRPr sz="8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9"/>
          <p:cNvSpPr/>
          <p:nvPr/>
        </p:nvSpPr>
        <p:spPr>
          <a:xfrm>
            <a:off x="295200" y="3378650"/>
            <a:ext cx="8539200" cy="114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Opportunities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79400" algn="just" rtl="0"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800"/>
              <a:buFont typeface="Inter"/>
              <a:buChar char="●"/>
            </a:pPr>
            <a:r>
              <a:rPr lang="en" sz="8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Identify ways you can address the client’s issues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4473300" y="2153925"/>
            <a:ext cx="4361100" cy="114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508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F1A208"/>
                </a:solidFill>
                <a:latin typeface="Inter"/>
                <a:ea typeface="Inter"/>
                <a:cs typeface="Inter"/>
                <a:sym typeface="Inter"/>
              </a:rPr>
              <a:t>Goals</a:t>
            </a:r>
            <a:endParaRPr sz="1000" b="1" i="1">
              <a:solidFill>
                <a:srgbClr val="F1A208"/>
              </a:solidFill>
              <a:latin typeface="Inter"/>
              <a:ea typeface="Inter"/>
              <a:cs typeface="Inter"/>
              <a:sym typeface="Inter"/>
            </a:endParaRPr>
          </a:p>
          <a:p>
            <a:pPr marL="457200" marR="5080" lvl="0" indent="-279400" algn="just" rtl="0">
              <a:spcBef>
                <a:spcPts val="1000"/>
              </a:spcBef>
              <a:spcAft>
                <a:spcPts val="0"/>
              </a:spcAft>
              <a:buClr>
                <a:srgbClr val="F1A208"/>
              </a:buClr>
              <a:buSzPts val="800"/>
              <a:buFont typeface="Inter"/>
              <a:buChar char="●"/>
            </a:pPr>
            <a:r>
              <a:rPr lang="en" sz="800" i="1">
                <a:solidFill>
                  <a:srgbClr val="334754"/>
                </a:solidFill>
                <a:latin typeface="Inter"/>
                <a:ea typeface="Inter"/>
                <a:cs typeface="Inter"/>
                <a:sym typeface="Inter"/>
              </a:rPr>
              <a:t>Establish this client’s long-term and/or short-term financial goals</a:t>
            </a:r>
            <a:endParaRPr sz="800" i="1">
              <a:solidFill>
                <a:srgbClr val="334754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7202625" y="270000"/>
            <a:ext cx="1704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Tip: </a:t>
            </a:r>
            <a:r>
              <a:rPr lang="en" sz="900" i="1">
                <a:solidFill>
                  <a:srgbClr val="354753"/>
                </a:solidFill>
                <a:latin typeface="Inter"/>
                <a:ea typeface="Inter"/>
                <a:cs typeface="Inter"/>
                <a:sym typeface="Inter"/>
              </a:rPr>
              <a:t>you can duplicate this page for another persona.</a:t>
            </a:r>
            <a:endParaRPr sz="900" i="1">
              <a:solidFill>
                <a:srgbClr val="354753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Macintosh PowerPoint</Application>
  <PresentationFormat>On-screen Show (16:9)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Inter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2023-01-10T19:00:56Z</dcterms:modified>
</cp:coreProperties>
</file>